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72" r:id="rId4"/>
    <p:sldId id="257" r:id="rId5"/>
    <p:sldId id="260" r:id="rId6"/>
    <p:sldId id="263" r:id="rId7"/>
    <p:sldId id="262" r:id="rId8"/>
    <p:sldId id="261" r:id="rId9"/>
    <p:sldId id="275" r:id="rId10"/>
    <p:sldId id="264" r:id="rId11"/>
    <p:sldId id="265" r:id="rId12"/>
    <p:sldId id="273" r:id="rId13"/>
    <p:sldId id="268" r:id="rId14"/>
    <p:sldId id="270" r:id="rId15"/>
    <p:sldId id="267" r:id="rId16"/>
    <p:sldId id="271" r:id="rId17"/>
    <p:sldId id="259" r:id="rId18"/>
    <p:sldId id="258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50"/>
    <p:restoredTop sz="94709"/>
  </p:normalViewPr>
  <p:slideViewPr>
    <p:cSldViewPr snapToGrid="0" snapToObjects="1">
      <p:cViewPr varScale="1">
        <p:scale>
          <a:sx n="191" d="100"/>
          <a:sy n="191" d="100"/>
        </p:scale>
        <p:origin x="1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73738-4A41-0649-97FA-F111CAAC7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8A302AF-EE96-F84A-A55A-FAD022876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25133D-14FB-1344-B41B-49ADAB28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03A98D-4BBF-A44F-9D3D-19EB7AE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CB146-818C-7C4E-A82E-74E2C4F1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92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7045A-8B54-D040-A9A5-1C071036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80DCC9-9487-6E46-A480-84D7DD5D6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E044E6-11F7-2B49-A19C-E83F7E71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C2EE1D-B499-CD44-9841-36DDC68A7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305520-2108-744B-BA48-4E809D68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34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1139AB8-54F9-604F-AF03-F217BF23F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F61872-5DCB-434D-A726-88900BEA1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3BC134-CDF1-CD46-8298-3631EED2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79F631-1839-D24C-AF37-561D92D2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F33462-D24F-194E-8231-C194E9C9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70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9D4C4-E35F-6F4F-9C16-65AAC0CA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4B975D-3610-4944-95A8-CE4C34E1D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0190AF-6026-C94F-BCFD-88AB8283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75995-3CD3-1346-B094-438569E4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FF9503-020B-5647-B7AE-9EC7418B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50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36218-B4E1-F847-8E16-3E0941D7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70A446-2BD7-8442-BA01-AD97D0661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A20B37-8905-E64A-BE6D-F91EA140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E36589-FE76-8A49-9555-7FACC3CC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41C4B2-C87C-4E47-97F2-D70EBCD1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03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F85E5-E405-1442-9A3A-E412A0F9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8B0E74-AF3B-7A4D-B6FF-64CB05118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72F6E5-7918-D84F-9C7C-341583C82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E49686-1556-1C40-AB50-31428277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628CEE-750B-2C4D-BD71-847D4F4B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0BECD8-11F7-A64A-A317-599518F9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33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6CF37-19BB-7246-8EE8-B9D961D9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32C9C8-837E-4E4D-9B09-7277AE7B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6AB74A-4B5D-834A-9AF4-6148DE762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6AAA1D-6467-E240-A58B-2BCC83B52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CB0FAFB-D8EB-1B4B-BAD6-E71FADD37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390A87-6C9E-FD4A-A9ED-CC336A0B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A99BAB3-BFC6-054E-A66B-62057E0B1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663EE6B-AFFC-F041-8339-D0D46325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65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D9069-04D2-994F-971A-C9F21526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4B3210-6642-7E4D-916C-0575806D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F0E162-03F6-DB40-B60E-0223E0D1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E3F148-6296-FE46-8D94-D97C72D6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46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B0E470-8C06-9D41-9D80-66457AA39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7AD181-003C-7D4A-B921-34062151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607079-D27D-F24C-BF3A-0D657C7D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15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AFF17-100F-9841-BE4B-7A2DA741D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5A4D27-4DE9-9A4C-A685-248063E2A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C49970-A4DF-9D4A-8AB5-D1D024104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ECC2F2-51D3-A841-B2CA-99A04DE1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5C2104-5F67-2442-8E06-A33D0E17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E8E61F-79A2-084D-A854-8374291D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16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967A7-A3A3-6D41-856D-228F4381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C9A72E-DE03-354A-8818-E4EC9A78E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735E50-8218-CC4A-8AE4-6176A6FD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B61F48-ED9D-CF41-A6EE-20262ABC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8EA65F-1E4D-9944-B156-EBBD4403E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5B445F-BCA9-8940-A2B4-53F18240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62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166666-BB0C-9544-A596-7C2C0C4E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80B842-CD2C-F643-809D-D309A4829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3D584B-6918-D240-9CA8-B1B2730D8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B84EC-3762-F946-ADBB-5B3C91E6CC96}" type="datetimeFigureOut">
              <a:rPr lang="de-DE" smtClean="0"/>
              <a:t>19.06.21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EF890-A665-D34A-8E8A-C33647E4F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02AEE3-877C-C34C-A8DA-BDF724F5F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8E1B0-F398-DC4F-A2EB-25CE9AC199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3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B295C-D52D-7F49-9CC4-95F40E511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RAW-Bildbearbeitung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7929E7-2926-6343-9961-1357D9A0B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Markus Bauer  /  Peter Fenner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66F518-41CE-204D-BAF8-424C114C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253" y="513820"/>
            <a:ext cx="2507493" cy="17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978D564-5FF6-AE4F-A10D-E5B5A8447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63" y="1470012"/>
            <a:ext cx="9629553" cy="36595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Bildarchivierung Peter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FC8E84-6C52-1543-8939-DD602ED8CE41}"/>
              </a:ext>
            </a:extLst>
          </p:cNvPr>
          <p:cNvSpPr txBox="1"/>
          <p:nvPr/>
        </p:nvSpPr>
        <p:spPr>
          <a:xfrm>
            <a:off x="838200" y="5273393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Keine Bildarchivierung mit Adobe </a:t>
            </a:r>
            <a:r>
              <a:rPr lang="de-DE" dirty="0" err="1">
                <a:solidFill>
                  <a:srgbClr val="FF0000"/>
                </a:solidFill>
              </a:rPr>
              <a:t>Lightroom</a:t>
            </a:r>
            <a:r>
              <a:rPr lang="de-DE" dirty="0">
                <a:solidFill>
                  <a:srgbClr val="FF0000"/>
                </a:solidFill>
              </a:rPr>
              <a:t> da dies an ein Abo von Adobe gebunden ist.</a:t>
            </a:r>
          </a:p>
          <a:p>
            <a:r>
              <a:rPr lang="de-DE" dirty="0">
                <a:solidFill>
                  <a:srgbClr val="FF0000"/>
                </a:solidFill>
              </a:rPr>
              <a:t>Wird das Adobe-Abo gekündigt hat man keinen Zugriff mehr auf das Archiv das </a:t>
            </a:r>
            <a:r>
              <a:rPr lang="de-DE" dirty="0" err="1">
                <a:solidFill>
                  <a:srgbClr val="FF0000"/>
                </a:solidFill>
              </a:rPr>
              <a:t>Lightroom</a:t>
            </a:r>
            <a:r>
              <a:rPr lang="de-DE" dirty="0">
                <a:solidFill>
                  <a:srgbClr val="FF0000"/>
                </a:solidFill>
              </a:rPr>
              <a:t> erstellt hat.</a:t>
            </a:r>
          </a:p>
          <a:p>
            <a:r>
              <a:rPr lang="de-DE" dirty="0">
                <a:solidFill>
                  <a:srgbClr val="FF0000"/>
                </a:solidFill>
              </a:rPr>
              <a:t>Ich habe auch keine Fotos in der Cloud.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A4A415-7B1C-9D4B-83DE-E28BEFC48B66}"/>
              </a:ext>
            </a:extLst>
          </p:cNvPr>
          <p:cNvSpPr txBox="1"/>
          <p:nvPr/>
        </p:nvSpPr>
        <p:spPr>
          <a:xfrm>
            <a:off x="7844644" y="4031710"/>
            <a:ext cx="158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TIFF-Format zum Drucken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109545-1C02-544F-9955-6A5910B8835F}"/>
              </a:ext>
            </a:extLst>
          </p:cNvPr>
          <p:cNvSpPr txBox="1"/>
          <p:nvPr/>
        </p:nvSpPr>
        <p:spPr>
          <a:xfrm>
            <a:off x="9292916" y="217996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JPG-Format für das Web</a:t>
            </a:r>
          </a:p>
        </p:txBody>
      </p:sp>
    </p:spTree>
    <p:extLst>
      <p:ext uri="{BB962C8B-B14F-4D97-AF65-F5344CB8AC3E}">
        <p14:creationId xmlns:p14="http://schemas.microsoft.com/office/powerpoint/2010/main" val="1652209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Workflow Peter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Kamera:					Live-MOS-Sensor		RAW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RAW-Konverter:				Capture </a:t>
            </a:r>
            <a:r>
              <a:rPr lang="de-DE" dirty="0" err="1"/>
              <a:t>One</a:t>
            </a:r>
            <a:r>
              <a:rPr lang="de-DE" dirty="0"/>
              <a:t>			TIFF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Endbearbeitung:				Adobe Photoshop		TIFF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RIP / Drucksoftware:			</a:t>
            </a:r>
            <a:r>
              <a:rPr lang="de-DE" dirty="0" err="1"/>
              <a:t>ImagePrint</a:t>
            </a:r>
            <a:r>
              <a:rPr lang="de-DE" dirty="0"/>
              <a:t>			TIFF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Drucken 10-farbig:				Epson 4900			BMP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32386C5-BFCD-FC48-9A75-78A63804E49F}"/>
              </a:ext>
            </a:extLst>
          </p:cNvPr>
          <p:cNvCxnSpPr/>
          <p:nvPr/>
        </p:nvCxnSpPr>
        <p:spPr>
          <a:xfrm>
            <a:off x="9558664" y="1834617"/>
            <a:ext cx="0" cy="37853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Grafik 8" descr="Ein Bild, das Elektronik, Kamera, sitzend, Front enthält.&#10;&#10;Automatisch generierte Beschreibung">
            <a:extLst>
              <a:ext uri="{FF2B5EF4-FFF2-40B4-BE49-F238E27FC236}">
                <a16:creationId xmlns:a16="http://schemas.microsoft.com/office/drawing/2014/main" id="{F48362C2-7A6D-054B-942B-9B6C37679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138" y="1327555"/>
            <a:ext cx="1209588" cy="842357"/>
          </a:xfrm>
          <a:prstGeom prst="rect">
            <a:avLst/>
          </a:prstGeom>
        </p:spPr>
      </p:pic>
      <p:pic>
        <p:nvPicPr>
          <p:cNvPr id="13" name="Grafik 12" descr="Ein Bild, das Elektronik, Computer, Foto, sitzend enthält.&#10;&#10;Automatisch generierte Beschreibung">
            <a:extLst>
              <a:ext uri="{FF2B5EF4-FFF2-40B4-BE49-F238E27FC236}">
                <a16:creationId xmlns:a16="http://schemas.microsoft.com/office/drawing/2014/main" id="{66937D62-EE4D-FA41-BCE3-A8302041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714" y="2343743"/>
            <a:ext cx="1559889" cy="905892"/>
          </a:xfrm>
          <a:prstGeom prst="rect">
            <a:avLst/>
          </a:prstGeom>
        </p:spPr>
      </p:pic>
      <p:pic>
        <p:nvPicPr>
          <p:cNvPr id="16" name="Grafik 15" descr="Ein Bild, das Monitor, Elektronik, Anzeige, Computer enthält.&#10;&#10;Automatisch generierte Beschreibung">
            <a:extLst>
              <a:ext uri="{FF2B5EF4-FFF2-40B4-BE49-F238E27FC236}">
                <a16:creationId xmlns:a16="http://schemas.microsoft.com/office/drawing/2014/main" id="{99635492-8346-644C-8A24-F1EE0AE28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725" y="3395290"/>
            <a:ext cx="1577164" cy="8871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5EA491E-0B62-C840-A313-C580CF9F1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714" y="4406100"/>
            <a:ext cx="1604504" cy="902534"/>
          </a:xfrm>
          <a:prstGeom prst="rect">
            <a:avLst/>
          </a:prstGeom>
        </p:spPr>
      </p:pic>
      <p:pic>
        <p:nvPicPr>
          <p:cNvPr id="22" name="Grafik 21" descr="Ein Bild, das Drucker, Elektronik, drinnen, sitzend enthält.&#10;&#10;Automatisch generierte Beschreibung">
            <a:extLst>
              <a:ext uri="{FF2B5EF4-FFF2-40B4-BE49-F238E27FC236}">
                <a16:creationId xmlns:a16="http://schemas.microsoft.com/office/drawing/2014/main" id="{BA9CF50E-6A80-CF4B-9E76-883EE4C3B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055" y="5455409"/>
            <a:ext cx="1604503" cy="8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Workflow Markus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Kamera:					CMOS-Sensor		RAW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RAW-Konverter:				Adobe Photoshop		JPG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Endbearbeitung:				Adobe Photoshop		JPG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Bildausgabe:					Bildschirm, </a:t>
            </a:r>
            <a:r>
              <a:rPr lang="de-DE" dirty="0" err="1"/>
              <a:t>Beamer</a:t>
            </a:r>
            <a:r>
              <a:rPr lang="de-DE" dirty="0"/>
              <a:t>	JPG</a:t>
            </a:r>
          </a:p>
          <a:p>
            <a:pPr marL="0" indent="0">
              <a:buNone/>
            </a:pPr>
            <a:r>
              <a:rPr lang="de-DE" dirty="0"/>
              <a:t>						Druckerei</a:t>
            </a:r>
          </a:p>
          <a:p>
            <a:pPr marL="0" indent="0">
              <a:buNone/>
            </a:pPr>
            <a:r>
              <a:rPr lang="de-DE" dirty="0"/>
              <a:t>		</a:t>
            </a:r>
          </a:p>
        </p:txBody>
      </p:sp>
      <p:pic>
        <p:nvPicPr>
          <p:cNvPr id="15" name="Inhaltsplatzhalter 1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391B555-AFB1-3649-8A68-14DEA77F7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8400" y="456406"/>
            <a:ext cx="1397000" cy="977900"/>
          </a:xfr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32386C5-BFCD-FC48-9A75-78A63804E49F}"/>
              </a:ext>
            </a:extLst>
          </p:cNvPr>
          <p:cNvCxnSpPr>
            <a:cxnSpLocks/>
          </p:cNvCxnSpPr>
          <p:nvPr/>
        </p:nvCxnSpPr>
        <p:spPr>
          <a:xfrm>
            <a:off x="9558664" y="1834617"/>
            <a:ext cx="0" cy="28751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rafik 3" descr="Ein Bild, das Elektronik, sitzend, Kamera, Tisch enthält.&#10;&#10;Automatisch generierte Beschreibung">
            <a:extLst>
              <a:ext uri="{FF2B5EF4-FFF2-40B4-BE49-F238E27FC236}">
                <a16:creationId xmlns:a16="http://schemas.microsoft.com/office/drawing/2014/main" id="{09FFEEB9-6E22-0A4F-A38F-48399B42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895" y="1337521"/>
            <a:ext cx="1083338" cy="1065283"/>
          </a:xfrm>
          <a:prstGeom prst="rect">
            <a:avLst/>
          </a:prstGeom>
        </p:spPr>
      </p:pic>
      <p:pic>
        <p:nvPicPr>
          <p:cNvPr id="8" name="Grafik 7" descr="Ein Bild, das Monitor, Elektronik, Anzeige, drinnen enthält.&#10;&#10;Automatisch generierte Beschreibung">
            <a:extLst>
              <a:ext uri="{FF2B5EF4-FFF2-40B4-BE49-F238E27FC236}">
                <a16:creationId xmlns:a16="http://schemas.microsoft.com/office/drawing/2014/main" id="{8E355A8D-3910-CA4D-ADD3-B5B8FCA2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335" y="2434549"/>
            <a:ext cx="1663501" cy="1033530"/>
          </a:xfrm>
          <a:prstGeom prst="rect">
            <a:avLst/>
          </a:prstGeom>
        </p:spPr>
      </p:pic>
      <p:pic>
        <p:nvPicPr>
          <p:cNvPr id="12" name="Grafik 11" descr="Ein Bild, das Monitor, Elektronik, Anzeige, Computer enthält.&#10;&#10;Automatisch generierte Beschreibung">
            <a:extLst>
              <a:ext uri="{FF2B5EF4-FFF2-40B4-BE49-F238E27FC236}">
                <a16:creationId xmlns:a16="http://schemas.microsoft.com/office/drawing/2014/main" id="{BEBAFF75-55C3-CF44-B40D-434F1A7A7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80" y="3499824"/>
            <a:ext cx="1622552" cy="9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7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Workflow eines Profifotografen</a:t>
            </a:r>
          </a:p>
        </p:txBody>
      </p:sp>
      <p:pic>
        <p:nvPicPr>
          <p:cNvPr id="4" name="Inhaltsplatzhalter 3" descr="Ein Bild, das Elektronik, sitzend, Kamera, Tisch enthält.&#10;&#10;Automatisch generierte Beschreibung">
            <a:extLst>
              <a:ext uri="{FF2B5EF4-FFF2-40B4-BE49-F238E27FC236}">
                <a16:creationId xmlns:a16="http://schemas.microsoft.com/office/drawing/2014/main" id="{B4DAE703-A8EA-B743-A0E7-4BDF6F6C0A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27481" y="1631095"/>
            <a:ext cx="575283" cy="565695"/>
          </a:xfrm>
        </p:spPr>
      </p:pic>
      <p:pic>
        <p:nvPicPr>
          <p:cNvPr id="6" name="Grafik 5" descr="Ein Bild, das Gebäude, Gerüstbau, Zug, Personen enthält.&#10;&#10;Automatisch generierte Beschreibung">
            <a:extLst>
              <a:ext uri="{FF2B5EF4-FFF2-40B4-BE49-F238E27FC236}">
                <a16:creationId xmlns:a16="http://schemas.microsoft.com/office/drawing/2014/main" id="{CAC2BF15-1CD9-3F43-828B-64D85E88E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342710" y="1545487"/>
            <a:ext cx="1145823" cy="7369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A87D773-387E-EA4C-8048-FB515350049B}"/>
              </a:ext>
            </a:extLst>
          </p:cNvPr>
          <p:cNvSpPr txBox="1"/>
          <p:nvPr/>
        </p:nvSpPr>
        <p:spPr>
          <a:xfrm>
            <a:off x="1835258" y="2700149"/>
            <a:ext cx="115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</a:t>
            </a:r>
          </a:p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JPEG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D569A52-2C53-D64B-8D61-DECE9929368F}"/>
              </a:ext>
            </a:extLst>
          </p:cNvPr>
          <p:cNvSpPr txBox="1"/>
          <p:nvPr/>
        </p:nvSpPr>
        <p:spPr>
          <a:xfrm>
            <a:off x="4089890" y="2819410"/>
            <a:ext cx="1651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RAW-Entwicklung</a:t>
            </a:r>
          </a:p>
          <a:p>
            <a:pPr algn="ctr"/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 / DNG</a:t>
            </a:r>
          </a:p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JPG</a:t>
            </a:r>
          </a:p>
        </p:txBody>
      </p:sp>
      <p:pic>
        <p:nvPicPr>
          <p:cNvPr id="11" name="Grafik 10" descr="Ein Bild, das Becher, Tasse, Hut, Pfanne enthält.&#10;&#10;Automatisch generierte Beschreibung">
            <a:extLst>
              <a:ext uri="{FF2B5EF4-FFF2-40B4-BE49-F238E27FC236}">
                <a16:creationId xmlns:a16="http://schemas.microsoft.com/office/drawing/2014/main" id="{4380C5E1-1251-1F49-9049-152DE5570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06" y="5226905"/>
            <a:ext cx="1660832" cy="95959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3F8C67-3669-9E4D-BD7D-9352CF43813E}"/>
              </a:ext>
            </a:extLst>
          </p:cNvPr>
          <p:cNvSpPr txBox="1"/>
          <p:nvPr/>
        </p:nvSpPr>
        <p:spPr>
          <a:xfrm>
            <a:off x="7383515" y="3845595"/>
            <a:ext cx="1810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Bildbearbeitung</a:t>
            </a:r>
          </a:p>
          <a:p>
            <a:pPr algn="ctr"/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PSD</a:t>
            </a:r>
          </a:p>
        </p:txBody>
      </p:sp>
      <p:pic>
        <p:nvPicPr>
          <p:cNvPr id="14" name="Grafik 13" descr="Ein Bild, das Elektronik, Monitor, Computer, sitzend enthält.&#10;&#10;Automatisch generierte Beschreibung">
            <a:extLst>
              <a:ext uri="{FF2B5EF4-FFF2-40B4-BE49-F238E27FC236}">
                <a16:creationId xmlns:a16="http://schemas.microsoft.com/office/drawing/2014/main" id="{BA6280F6-1498-2448-A1B7-9524674E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00" y="1466056"/>
            <a:ext cx="1381385" cy="95988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C9E586E-205A-2A4E-A6E0-6679448ED474}"/>
              </a:ext>
            </a:extLst>
          </p:cNvPr>
          <p:cNvSpPr txBox="1"/>
          <p:nvPr/>
        </p:nvSpPr>
        <p:spPr>
          <a:xfrm>
            <a:off x="4969823" y="5314208"/>
            <a:ext cx="211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Archivierung</a:t>
            </a:r>
          </a:p>
          <a:p>
            <a:pPr algn="ctr"/>
            <a:r>
              <a:rPr lang="de-DE" dirty="0"/>
              <a:t>TIFF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58E5694-148A-694F-A1DC-00E46FDE821E}"/>
              </a:ext>
            </a:extLst>
          </p:cNvPr>
          <p:cNvCxnSpPr/>
          <p:nvPr/>
        </p:nvCxnSpPr>
        <p:spPr>
          <a:xfrm>
            <a:off x="2994985" y="1953491"/>
            <a:ext cx="11554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7BFE908-41CC-534D-B8FC-A86805A21AEF}"/>
              </a:ext>
            </a:extLst>
          </p:cNvPr>
          <p:cNvCxnSpPr>
            <a:cxnSpLocks/>
          </p:cNvCxnSpPr>
          <p:nvPr/>
        </p:nvCxnSpPr>
        <p:spPr>
          <a:xfrm>
            <a:off x="5795582" y="1933699"/>
            <a:ext cx="165024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26F0800-9C84-9A4C-82D2-2406CDA05FDE}"/>
              </a:ext>
            </a:extLst>
          </p:cNvPr>
          <p:cNvCxnSpPr>
            <a:cxnSpLocks/>
          </p:cNvCxnSpPr>
          <p:nvPr/>
        </p:nvCxnSpPr>
        <p:spPr>
          <a:xfrm flipV="1">
            <a:off x="2945393" y="3049043"/>
            <a:ext cx="119994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258E260-1771-984B-9DB2-70775DE711F3}"/>
              </a:ext>
            </a:extLst>
          </p:cNvPr>
          <p:cNvCxnSpPr>
            <a:cxnSpLocks/>
          </p:cNvCxnSpPr>
          <p:nvPr/>
        </p:nvCxnSpPr>
        <p:spPr>
          <a:xfrm flipH="1">
            <a:off x="5795583" y="2502969"/>
            <a:ext cx="2309326" cy="520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9963434-B8A8-7544-8F86-B65C684E6437}"/>
              </a:ext>
            </a:extLst>
          </p:cNvPr>
          <p:cNvCxnSpPr>
            <a:cxnSpLocks/>
          </p:cNvCxnSpPr>
          <p:nvPr/>
        </p:nvCxnSpPr>
        <p:spPr>
          <a:xfrm>
            <a:off x="2413514" y="2341417"/>
            <a:ext cx="1608" cy="323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A0D94040-48FA-444A-A5FE-511D9DF727D6}"/>
              </a:ext>
            </a:extLst>
          </p:cNvPr>
          <p:cNvCxnSpPr>
            <a:cxnSpLocks/>
          </p:cNvCxnSpPr>
          <p:nvPr/>
        </p:nvCxnSpPr>
        <p:spPr>
          <a:xfrm>
            <a:off x="2404462" y="3389987"/>
            <a:ext cx="0" cy="14473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B3369E4-5025-D946-AFB8-AE2ADE25D895}"/>
              </a:ext>
            </a:extLst>
          </p:cNvPr>
          <p:cNvCxnSpPr>
            <a:cxnSpLocks/>
          </p:cNvCxnSpPr>
          <p:nvPr/>
        </p:nvCxnSpPr>
        <p:spPr>
          <a:xfrm flipH="1">
            <a:off x="3453634" y="5705630"/>
            <a:ext cx="18004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F1058C1-E8AE-9B40-8CCE-FE49E57BC1CD}"/>
              </a:ext>
            </a:extLst>
          </p:cNvPr>
          <p:cNvCxnSpPr>
            <a:cxnSpLocks/>
          </p:cNvCxnSpPr>
          <p:nvPr/>
        </p:nvCxnSpPr>
        <p:spPr>
          <a:xfrm>
            <a:off x="4907312" y="3401863"/>
            <a:ext cx="1608" cy="323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544D395-531A-274D-BFC7-B399DF1728B6}"/>
              </a:ext>
            </a:extLst>
          </p:cNvPr>
          <p:cNvCxnSpPr>
            <a:cxnSpLocks/>
          </p:cNvCxnSpPr>
          <p:nvPr/>
        </p:nvCxnSpPr>
        <p:spPr>
          <a:xfrm>
            <a:off x="5866410" y="4021776"/>
            <a:ext cx="13419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E448A083-3D30-C74F-ACA3-95FA3F138B48}"/>
              </a:ext>
            </a:extLst>
          </p:cNvPr>
          <p:cNvCxnSpPr>
            <a:cxnSpLocks/>
          </p:cNvCxnSpPr>
          <p:nvPr/>
        </p:nvCxnSpPr>
        <p:spPr>
          <a:xfrm>
            <a:off x="8289008" y="2631891"/>
            <a:ext cx="2" cy="1150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5D6222F4-3D68-EB47-9047-F768AECEDAE9}"/>
              </a:ext>
            </a:extLst>
          </p:cNvPr>
          <p:cNvCxnSpPr>
            <a:cxnSpLocks/>
          </p:cNvCxnSpPr>
          <p:nvPr/>
        </p:nvCxnSpPr>
        <p:spPr>
          <a:xfrm flipH="1">
            <a:off x="6733309" y="5705630"/>
            <a:ext cx="14600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DB3CBC62-37B4-8348-97B2-4A3B0AD067B8}"/>
              </a:ext>
            </a:extLst>
          </p:cNvPr>
          <p:cNvSpPr txBox="1"/>
          <p:nvPr/>
        </p:nvSpPr>
        <p:spPr>
          <a:xfrm>
            <a:off x="1997628" y="4837362"/>
            <a:ext cx="14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Archiv</a:t>
            </a: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60C208B7-506F-A14D-9A5A-1A026C990CFC}"/>
              </a:ext>
            </a:extLst>
          </p:cNvPr>
          <p:cNvCxnSpPr>
            <a:cxnSpLocks/>
          </p:cNvCxnSpPr>
          <p:nvPr/>
        </p:nvCxnSpPr>
        <p:spPr>
          <a:xfrm>
            <a:off x="8289008" y="4542021"/>
            <a:ext cx="2" cy="1150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E2BE6FDF-C5EB-3548-8047-21A348D19A9B}"/>
              </a:ext>
            </a:extLst>
          </p:cNvPr>
          <p:cNvSpPr txBox="1"/>
          <p:nvPr/>
        </p:nvSpPr>
        <p:spPr>
          <a:xfrm>
            <a:off x="8829304" y="1749742"/>
            <a:ext cx="1624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Bildbeurteilung</a:t>
            </a:r>
          </a:p>
          <a:p>
            <a:r>
              <a:rPr lang="de-DE" dirty="0"/>
              <a:t>Vorsortierung</a:t>
            </a:r>
          </a:p>
        </p:txBody>
      </p:sp>
    </p:spTree>
    <p:extLst>
      <p:ext uri="{BB962C8B-B14F-4D97-AF65-F5344CB8AC3E}">
        <p14:creationId xmlns:p14="http://schemas.microsoft.com/office/powerpoint/2010/main" val="741169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Kameraeinstellungen für RAW-Fotografie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/>
          <a:lstStyle/>
          <a:p>
            <a:r>
              <a:rPr lang="de-DE" dirty="0"/>
              <a:t>RAW-Speicherung vorwählen</a:t>
            </a:r>
          </a:p>
          <a:p>
            <a:r>
              <a:rPr lang="de-DE" dirty="0"/>
              <a:t>Höchste Bildqualität</a:t>
            </a:r>
          </a:p>
          <a:p>
            <a:r>
              <a:rPr lang="de-DE" dirty="0"/>
              <a:t>Farbraum </a:t>
            </a:r>
            <a:r>
              <a:rPr lang="de-DE" dirty="0" err="1"/>
              <a:t>AdobeRGB</a:t>
            </a:r>
            <a:endParaRPr lang="de-DE" dirty="0"/>
          </a:p>
          <a:p>
            <a:r>
              <a:rPr lang="de-DE" dirty="0"/>
              <a:t>Helligkeit von Kamerabildschirm muss stimmen</a:t>
            </a:r>
          </a:p>
          <a:p>
            <a:r>
              <a:rPr lang="de-DE" dirty="0"/>
              <a:t>Spitzlichterwarnung einschalten ist empfohlen</a:t>
            </a:r>
          </a:p>
          <a:p>
            <a:r>
              <a:rPr lang="de-DE" dirty="0"/>
              <a:t>Eher etwas unterbelichten</a:t>
            </a:r>
          </a:p>
        </p:txBody>
      </p:sp>
    </p:spTree>
    <p:extLst>
      <p:ext uri="{BB962C8B-B14F-4D97-AF65-F5344CB8AC3E}">
        <p14:creationId xmlns:p14="http://schemas.microsoft.com/office/powerpoint/2010/main" val="84923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5578D78E-5A5A-FB43-A8D4-7BCF1B5D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402" y="2727842"/>
            <a:ext cx="3513078" cy="2082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Bildschirmeinstellungen am Computer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/>
          <a:lstStyle/>
          <a:p>
            <a:r>
              <a:rPr lang="de-DE" dirty="0"/>
              <a:t>Optimal wäre ein kalibrierter Bildschirm</a:t>
            </a:r>
          </a:p>
          <a:p>
            <a:r>
              <a:rPr lang="de-DE" dirty="0"/>
              <a:t>Grundwerte für die Fotografie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Hat man keine Möglichkeit zum kalibrieren, den Bildschirm anhand von ausgedruckten Bildern einstellen.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id="{FC0AD9CE-5054-454D-9218-8E92CF6BDD25}"/>
              </a:ext>
            </a:extLst>
          </p:cNvPr>
          <p:cNvSpPr/>
          <p:nvPr/>
        </p:nvSpPr>
        <p:spPr>
          <a:xfrm>
            <a:off x="8271257" y="3180883"/>
            <a:ext cx="2611676" cy="322545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13C45D-D075-8C4B-ADE0-7F16D89BF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2727842"/>
            <a:ext cx="70231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Software für Bildbearbeitung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7ADEE1FC-C76F-C54D-9743-0EE92623896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3948565"/>
              </p:ext>
            </p:extLst>
          </p:nvPr>
        </p:nvGraphicFramePr>
        <p:xfrm>
          <a:off x="908138" y="2132512"/>
          <a:ext cx="10445664" cy="977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888">
                  <a:extLst>
                    <a:ext uri="{9D8B030D-6E8A-4147-A177-3AD203B41FA5}">
                      <a16:colId xmlns:a16="http://schemas.microsoft.com/office/drawing/2014/main" val="608268057"/>
                    </a:ext>
                  </a:extLst>
                </a:gridCol>
                <a:gridCol w="3481888">
                  <a:extLst>
                    <a:ext uri="{9D8B030D-6E8A-4147-A177-3AD203B41FA5}">
                      <a16:colId xmlns:a16="http://schemas.microsoft.com/office/drawing/2014/main" val="799277972"/>
                    </a:ext>
                  </a:extLst>
                </a:gridCol>
                <a:gridCol w="3481888">
                  <a:extLst>
                    <a:ext uri="{9D8B030D-6E8A-4147-A177-3AD203B41FA5}">
                      <a16:colId xmlns:a16="http://schemas.microsoft.com/office/drawing/2014/main" val="1419324970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Photoshop Elements  </a:t>
                      </a:r>
                      <a:r>
                        <a:rPr lang="de-DE" b="0" dirty="0">
                          <a:solidFill>
                            <a:srgbClr val="FF0000"/>
                          </a:solidFill>
                        </a:rPr>
                        <a:t>PSE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Organizer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Editor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Photoshop </a:t>
                      </a:r>
                      <a:r>
                        <a:rPr lang="de-DE" dirty="0" err="1">
                          <a:solidFill>
                            <a:schemeClr val="accent1"/>
                          </a:solidFill>
                        </a:rPr>
                        <a:t>Lightroom</a:t>
                      </a:r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  </a:t>
                      </a:r>
                      <a:r>
                        <a:rPr lang="de-DE" b="0" dirty="0">
                          <a:solidFill>
                            <a:srgbClr val="FF0000"/>
                          </a:solidFill>
                        </a:rPr>
                        <a:t>PSLR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Prof. Organizer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RAW-Konverter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Photoshop Creative Cloud  </a:t>
                      </a:r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PSCC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Editor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RAW-Konverter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563138"/>
                  </a:ext>
                </a:extLst>
              </a:tr>
            </a:tbl>
          </a:graphicData>
        </a:graphic>
      </p:graphicFrame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2BBEB25-7CEC-FB4C-BF8A-A47342D58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71288"/>
              </p:ext>
            </p:extLst>
          </p:nvPr>
        </p:nvGraphicFramePr>
        <p:xfrm>
          <a:off x="908138" y="3243659"/>
          <a:ext cx="1044566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887">
                  <a:extLst>
                    <a:ext uri="{9D8B030D-6E8A-4147-A177-3AD203B41FA5}">
                      <a16:colId xmlns:a16="http://schemas.microsoft.com/office/drawing/2014/main" val="2640527376"/>
                    </a:ext>
                  </a:extLst>
                </a:gridCol>
                <a:gridCol w="3481887">
                  <a:extLst>
                    <a:ext uri="{9D8B030D-6E8A-4147-A177-3AD203B41FA5}">
                      <a16:colId xmlns:a16="http://schemas.microsoft.com/office/drawing/2014/main" val="1448825249"/>
                    </a:ext>
                  </a:extLst>
                </a:gridCol>
                <a:gridCol w="3481887">
                  <a:extLst>
                    <a:ext uri="{9D8B030D-6E8A-4147-A177-3AD203B41FA5}">
                      <a16:colId xmlns:a16="http://schemas.microsoft.com/office/drawing/2014/main" val="2164292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Capture </a:t>
                      </a:r>
                      <a:r>
                        <a:rPr lang="de-DE" dirty="0" err="1">
                          <a:solidFill>
                            <a:schemeClr val="accent1"/>
                          </a:solidFill>
                        </a:rPr>
                        <a:t>One</a:t>
                      </a:r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 20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Prof. Organizer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Prof. RAW-Konverter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accent1"/>
                          </a:solidFill>
                        </a:rPr>
                        <a:t>Affinity</a:t>
                      </a:r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accent1"/>
                          </a:solidFill>
                        </a:rPr>
                        <a:t>Photo</a:t>
                      </a:r>
                      <a:endParaRPr lang="de-DE" dirty="0">
                        <a:solidFill>
                          <a:schemeClr val="accent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Editor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Bestes Alternativ-Programm zu Photoshop, mausert sich.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378420"/>
                  </a:ext>
                </a:extLst>
              </a:tr>
            </a:tbl>
          </a:graphicData>
        </a:graphic>
      </p:graphicFrame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D0297480-30E4-7643-AB39-477C5A5CE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321018"/>
              </p:ext>
            </p:extLst>
          </p:nvPr>
        </p:nvGraphicFramePr>
        <p:xfrm>
          <a:off x="908138" y="4559363"/>
          <a:ext cx="1044566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887">
                  <a:extLst>
                    <a:ext uri="{9D8B030D-6E8A-4147-A177-3AD203B41FA5}">
                      <a16:colId xmlns:a16="http://schemas.microsoft.com/office/drawing/2014/main" val="3735251785"/>
                    </a:ext>
                  </a:extLst>
                </a:gridCol>
                <a:gridCol w="3481887">
                  <a:extLst>
                    <a:ext uri="{9D8B030D-6E8A-4147-A177-3AD203B41FA5}">
                      <a16:colId xmlns:a16="http://schemas.microsoft.com/office/drawing/2014/main" val="2778312839"/>
                    </a:ext>
                  </a:extLst>
                </a:gridCol>
                <a:gridCol w="3481887">
                  <a:extLst>
                    <a:ext uri="{9D8B030D-6E8A-4147-A177-3AD203B41FA5}">
                      <a16:colId xmlns:a16="http://schemas.microsoft.com/office/drawing/2014/main" val="2846092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Apple Fotos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Organizer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Editor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Olympus Workspace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Organizer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RAW-Konverter / sehr komfortabel aber eher langsam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16847"/>
                  </a:ext>
                </a:extLst>
              </a:tr>
            </a:tbl>
          </a:graphicData>
        </a:graphic>
      </p:graphicFrame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9A52660D-BC75-404B-B9FF-D10303449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847965"/>
              </p:ext>
            </p:extLst>
          </p:nvPr>
        </p:nvGraphicFramePr>
        <p:xfrm>
          <a:off x="908138" y="1662455"/>
          <a:ext cx="104456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887">
                  <a:extLst>
                    <a:ext uri="{9D8B030D-6E8A-4147-A177-3AD203B41FA5}">
                      <a16:colId xmlns:a16="http://schemas.microsoft.com/office/drawing/2014/main" val="2938753806"/>
                    </a:ext>
                  </a:extLst>
                </a:gridCol>
                <a:gridCol w="3481887">
                  <a:extLst>
                    <a:ext uri="{9D8B030D-6E8A-4147-A177-3AD203B41FA5}">
                      <a16:colId xmlns:a16="http://schemas.microsoft.com/office/drawing/2014/main" val="2124601516"/>
                    </a:ext>
                  </a:extLst>
                </a:gridCol>
                <a:gridCol w="3481887">
                  <a:extLst>
                    <a:ext uri="{9D8B030D-6E8A-4147-A177-3AD203B41FA5}">
                      <a16:colId xmlns:a16="http://schemas.microsoft.com/office/drawing/2014/main" val="466981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Einsteiger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Archvierung</a:t>
                      </a:r>
                      <a:r>
                        <a:rPr lang="de-DE" dirty="0"/>
                        <a:t> und RAW-Konverter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Bildbearbeitung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992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244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E305A-D3C2-F949-BC70-154F98BCC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418AB0-DCC3-8141-9C7F-4CE52A0DE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18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B9A23-F632-974C-8EB7-1220CA89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41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Daten-Formate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RAW</a:t>
            </a:r>
          </a:p>
          <a:p>
            <a:r>
              <a:rPr lang="de-DE" dirty="0" err="1"/>
              <a:t>Unkomprimiert</a:t>
            </a:r>
            <a:endParaRPr lang="de-DE" dirty="0"/>
          </a:p>
          <a:p>
            <a:r>
              <a:rPr lang="de-DE" dirty="0"/>
              <a:t>Undefiniert / Kamerahersteller spezifisch</a:t>
            </a:r>
          </a:p>
          <a:p>
            <a:r>
              <a:rPr lang="de-DE" dirty="0"/>
              <a:t>Kann nicht direkt verwendet werden, es braucht einen RAW-Konverter / Jedes Bild muss bearbeitet werden</a:t>
            </a:r>
          </a:p>
          <a:p>
            <a:r>
              <a:rPr lang="de-DE" dirty="0"/>
              <a:t>Kann mit einem Negativ (analog) verglichen werden</a:t>
            </a:r>
          </a:p>
          <a:p>
            <a:r>
              <a:rPr lang="de-DE" dirty="0"/>
              <a:t>Ist nicht veränderbar man kann immer darauf zurück greifen</a:t>
            </a:r>
          </a:p>
          <a:p>
            <a:r>
              <a:rPr lang="de-DE" dirty="0"/>
              <a:t>Hat mehr Farbinformation</a:t>
            </a:r>
          </a:p>
          <a:p>
            <a:r>
              <a:rPr lang="de-DE" dirty="0" err="1"/>
              <a:t>Grosse</a:t>
            </a:r>
            <a:r>
              <a:rPr lang="de-DE" dirty="0"/>
              <a:t> Datenmengen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883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Daten-Formate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JPG</a:t>
            </a:r>
          </a:p>
          <a:p>
            <a:r>
              <a:rPr lang="de-DE" dirty="0"/>
              <a:t>Komprimiert</a:t>
            </a:r>
          </a:p>
          <a:p>
            <a:r>
              <a:rPr lang="de-DE" dirty="0"/>
              <a:t>Definiert / unabhängig vom Kamerahersteller</a:t>
            </a:r>
          </a:p>
          <a:p>
            <a:r>
              <a:rPr lang="de-DE" dirty="0"/>
              <a:t>Wird von allen Kameras gleich dargestellt bei gleichen Aufnahmebedingungen</a:t>
            </a:r>
          </a:p>
          <a:p>
            <a:r>
              <a:rPr lang="de-DE" dirty="0"/>
              <a:t>Geringe Datenmenge</a:t>
            </a:r>
          </a:p>
          <a:p>
            <a:r>
              <a:rPr lang="de-DE" dirty="0"/>
              <a:t>Weniger Farbinformation</a:t>
            </a:r>
          </a:p>
          <a:p>
            <a:r>
              <a:rPr lang="de-DE" dirty="0"/>
              <a:t>Bilder können direkt von der Kamera gebraucht werden</a:t>
            </a:r>
          </a:p>
          <a:p>
            <a:r>
              <a:rPr lang="de-DE" dirty="0"/>
              <a:t>Schnelle Serienbilder</a:t>
            </a:r>
          </a:p>
          <a:p>
            <a:r>
              <a:rPr lang="de-DE" dirty="0"/>
              <a:t>Schelle Speicherung</a:t>
            </a:r>
          </a:p>
          <a:p>
            <a:r>
              <a:rPr lang="de-DE" dirty="0"/>
              <a:t>Jede Speicherung komprimiert die Datei wieder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361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Daten-Formate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TIFF</a:t>
            </a:r>
          </a:p>
          <a:p>
            <a:r>
              <a:rPr lang="de-DE" dirty="0" err="1"/>
              <a:t>Unkomprimiert</a:t>
            </a:r>
            <a:endParaRPr lang="de-DE" dirty="0"/>
          </a:p>
          <a:p>
            <a:r>
              <a:rPr lang="de-DE" dirty="0"/>
              <a:t>Beim umwandeln der Daten in ein </a:t>
            </a:r>
            <a:r>
              <a:rPr lang="de-DE" dirty="0" err="1"/>
              <a:t>Tiff</a:t>
            </a:r>
            <a:r>
              <a:rPr lang="de-DE" dirty="0"/>
              <a:t> ist verlustfrei</a:t>
            </a:r>
          </a:p>
          <a:p>
            <a:r>
              <a:rPr lang="de-DE" dirty="0"/>
              <a:t>Es fallen sehr </a:t>
            </a:r>
            <a:r>
              <a:rPr lang="de-DE" dirty="0" err="1"/>
              <a:t>grosse</a:t>
            </a:r>
            <a:r>
              <a:rPr lang="de-DE" dirty="0"/>
              <a:t> Datenmengen an</a:t>
            </a:r>
          </a:p>
          <a:p>
            <a:r>
              <a:rPr lang="de-DE" dirty="0"/>
              <a:t>Verlustfreie Komprimierung mit LZW im Photoshop möglich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DNG</a:t>
            </a:r>
            <a:r>
              <a:rPr lang="de-DE" dirty="0"/>
              <a:t> (Digital Negativ)</a:t>
            </a:r>
          </a:p>
          <a:p>
            <a:r>
              <a:rPr lang="de-DE" dirty="0"/>
              <a:t>Ein Format von Adobe</a:t>
            </a:r>
          </a:p>
          <a:p>
            <a:r>
              <a:rPr lang="de-DE" dirty="0"/>
              <a:t>Alle </a:t>
            </a:r>
            <a:r>
              <a:rPr lang="de-DE" dirty="0" err="1"/>
              <a:t>RAW‘s</a:t>
            </a:r>
            <a:r>
              <a:rPr lang="de-DE" dirty="0"/>
              <a:t> von allen Kameras werden im Adobe </a:t>
            </a:r>
            <a:r>
              <a:rPr lang="de-DE" dirty="0" err="1"/>
              <a:t>Lightroom</a:t>
            </a:r>
            <a:r>
              <a:rPr lang="de-DE" dirty="0"/>
              <a:t> in ein DNG umgewandelt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18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Daten-Formate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PSD</a:t>
            </a:r>
          </a:p>
          <a:p>
            <a:r>
              <a:rPr lang="de-DE" dirty="0"/>
              <a:t>Adobe Photoshop-Datei</a:t>
            </a:r>
          </a:p>
          <a:p>
            <a:r>
              <a:rPr lang="de-DE" dirty="0"/>
              <a:t>Wird meistens als Zwischenformat verwendet wenn die Bearbeitung noch nicht beendet ist.</a:t>
            </a:r>
          </a:p>
          <a:p>
            <a:r>
              <a:rPr lang="de-DE" dirty="0"/>
              <a:t>Es fallen </a:t>
            </a:r>
            <a:r>
              <a:rPr lang="de-DE" dirty="0" err="1"/>
              <a:t>grosse</a:t>
            </a:r>
            <a:r>
              <a:rPr lang="de-DE" dirty="0"/>
              <a:t> Datenmengen an wenn man mit Ebenen arbeitet</a:t>
            </a:r>
          </a:p>
        </p:txBody>
      </p:sp>
    </p:spTree>
    <p:extLst>
      <p:ext uri="{BB962C8B-B14F-4D97-AF65-F5344CB8AC3E}">
        <p14:creationId xmlns:p14="http://schemas.microsoft.com/office/powerpoint/2010/main" val="385665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Farbräume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8DC15D7-A4E2-734A-9FE0-C6924FC5B649}"/>
              </a:ext>
            </a:extLst>
          </p:cNvPr>
          <p:cNvSpPr txBox="1"/>
          <p:nvPr/>
        </p:nvSpPr>
        <p:spPr>
          <a:xfrm>
            <a:off x="933450" y="2127250"/>
            <a:ext cx="1029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CIE-Lab-Farbraum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514D84-EC9C-C549-A764-D4C6F5EEF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39" y="1419641"/>
            <a:ext cx="5356128" cy="47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9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Farbräume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626481-893C-4040-B892-9EDA50C9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339" y="1316169"/>
            <a:ext cx="5088926" cy="52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Farbräume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C688728-4235-C546-914A-034142ADE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13" y="1466056"/>
            <a:ext cx="8804529" cy="49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C4FF-3BC2-FE49-A21F-27BFBEB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151731"/>
          </a:xfrm>
        </p:spPr>
        <p:txBody>
          <a:bodyPr>
            <a:normAutofit/>
          </a:bodyPr>
          <a:lstStyle/>
          <a:p>
            <a:b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36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Farbtiefe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A1D9DA-028C-B042-BC30-EBA8A40B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9887"/>
            <a:ext cx="10515600" cy="453707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CFCC42-9465-984F-8745-CDE9FBBA2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50" y="1579750"/>
            <a:ext cx="4228052" cy="22362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486167-4B74-E54C-AE78-EEFE6792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350" y="1535825"/>
            <a:ext cx="5930900" cy="23241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6A05AC5-BC70-7445-853A-E0A1BEF3DA36}"/>
              </a:ext>
            </a:extLst>
          </p:cNvPr>
          <p:cNvSpPr txBox="1"/>
          <p:nvPr/>
        </p:nvSpPr>
        <p:spPr>
          <a:xfrm>
            <a:off x="5457600" y="4240800"/>
            <a:ext cx="57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12 Bit hat   4096 Abstufungen je Farbkanal</a:t>
            </a:r>
          </a:p>
          <a:p>
            <a:r>
              <a:rPr lang="de-DE" dirty="0"/>
              <a:t>16 Bit hat 65526 Abstufungen je Farbkanal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CEED20-1E50-794C-913C-86A16F880D4A}"/>
              </a:ext>
            </a:extLst>
          </p:cNvPr>
          <p:cNvSpPr txBox="1"/>
          <p:nvPr/>
        </p:nvSpPr>
        <p:spPr>
          <a:xfrm>
            <a:off x="1051200" y="5155200"/>
            <a:ext cx="101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Dargestellte Farben:</a:t>
            </a:r>
          </a:p>
          <a:p>
            <a:r>
              <a:rPr lang="de-DE" dirty="0"/>
              <a:t>  8 Bit	=	                  16`777`216 Farben		(16.8 Millionen)	z.B. JPEG</a:t>
            </a:r>
          </a:p>
          <a:p>
            <a:r>
              <a:rPr lang="de-DE" dirty="0"/>
              <a:t>12 Bit		          68`700`000`000 Farben		(68.7 Milliarden)	z.B. RAW bei Olympus   </a:t>
            </a:r>
          </a:p>
          <a:p>
            <a:r>
              <a:rPr lang="de-DE" dirty="0"/>
              <a:t>16 Bit	=	281`474`976`710`656 Farben		(281 Billionen)	z.B. TIFF</a:t>
            </a:r>
          </a:p>
        </p:txBody>
      </p:sp>
    </p:spTree>
    <p:extLst>
      <p:ext uri="{BB962C8B-B14F-4D97-AF65-F5344CB8AC3E}">
        <p14:creationId xmlns:p14="http://schemas.microsoft.com/office/powerpoint/2010/main" val="220810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Macintosh PowerPoint</Application>
  <PresentationFormat>Breitbild</PresentationFormat>
  <Paragraphs>140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Medium</vt:lpstr>
      <vt:lpstr>Office</vt:lpstr>
      <vt:lpstr>RAW-Bildbearbeitung</vt:lpstr>
      <vt:lpstr> Daten-Formate</vt:lpstr>
      <vt:lpstr> Daten-Formate</vt:lpstr>
      <vt:lpstr> Daten-Formate</vt:lpstr>
      <vt:lpstr> Daten-Formate</vt:lpstr>
      <vt:lpstr> Farbräume</vt:lpstr>
      <vt:lpstr> Farbräume</vt:lpstr>
      <vt:lpstr> Farbräume</vt:lpstr>
      <vt:lpstr> Farbtiefe</vt:lpstr>
      <vt:lpstr> Bildarchivierung Peter</vt:lpstr>
      <vt:lpstr> Workflow Peter</vt:lpstr>
      <vt:lpstr> Workflow Markus</vt:lpstr>
      <vt:lpstr> Workflow eines Profifotografen</vt:lpstr>
      <vt:lpstr> Kameraeinstellungen für RAW-Fotografie</vt:lpstr>
      <vt:lpstr> Bildschirmeinstellungen am Computer</vt:lpstr>
      <vt:lpstr> Software für Bildbearbeitung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RAW-Bildbearbeitung</dc:title>
  <dc:creator>peter.fenner@me.com</dc:creator>
  <cp:lastModifiedBy>peter.fenner@me.com</cp:lastModifiedBy>
  <cp:revision>49</cp:revision>
  <dcterms:created xsi:type="dcterms:W3CDTF">2020-09-07T13:42:41Z</dcterms:created>
  <dcterms:modified xsi:type="dcterms:W3CDTF">2021-06-19T07:54:02Z</dcterms:modified>
</cp:coreProperties>
</file>